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0"/>
  </p:notesMasterIdLst>
  <p:handoutMasterIdLst>
    <p:handoutMasterId r:id="rId21"/>
  </p:handoutMasterIdLst>
  <p:sldIdLst>
    <p:sldId id="312" r:id="rId5"/>
    <p:sldId id="304" r:id="rId6"/>
    <p:sldId id="307" r:id="rId7"/>
    <p:sldId id="281" r:id="rId8"/>
    <p:sldId id="282" r:id="rId9"/>
    <p:sldId id="314" r:id="rId10"/>
    <p:sldId id="323" r:id="rId11"/>
    <p:sldId id="315" r:id="rId12"/>
    <p:sldId id="317" r:id="rId13"/>
    <p:sldId id="324" r:id="rId14"/>
    <p:sldId id="325" r:id="rId15"/>
    <p:sldId id="327" r:id="rId16"/>
    <p:sldId id="321" r:id="rId17"/>
    <p:sldId id="328" r:id="rId18"/>
    <p:sldId id="297" r:id="rId1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8" autoAdjust="0"/>
  </p:normalViewPr>
  <p:slideViewPr>
    <p:cSldViewPr snapToGrid="0" snapToObjects="1">
      <p:cViewPr varScale="1">
        <p:scale>
          <a:sx n="66" d="100"/>
          <a:sy n="66" d="100"/>
        </p:scale>
        <p:origin x="668" y="3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RAILWAY RESERVATION SYSTEM</a:t>
            </a:r>
            <a:br>
              <a:rPr lang="en-US" dirty="0"/>
            </a:br>
            <a:endParaRPr lang="en-US" dirty="0"/>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67F05-E622-478B-864D-2F7B2DAA3BEE}"/>
              </a:ext>
            </a:extLst>
          </p:cNvPr>
          <p:cNvSpPr>
            <a:spLocks noGrp="1"/>
          </p:cNvSpPr>
          <p:nvPr>
            <p:ph type="title"/>
          </p:nvPr>
        </p:nvSpPr>
        <p:spPr>
          <a:xfrm>
            <a:off x="914400" y="50535"/>
            <a:ext cx="7631709" cy="45719"/>
          </a:xfrm>
        </p:spPr>
        <p:txBody>
          <a:bodyPr/>
          <a:lstStyle/>
          <a:p>
            <a:endParaRPr lang="en-US" dirty="0"/>
          </a:p>
        </p:txBody>
      </p:sp>
      <p:sp>
        <p:nvSpPr>
          <p:cNvPr id="3" name="Content Placeholder 2">
            <a:extLst>
              <a:ext uri="{FF2B5EF4-FFF2-40B4-BE49-F238E27FC236}">
                <a16:creationId xmlns:a16="http://schemas.microsoft.com/office/drawing/2014/main" id="{C29AA8B2-35AC-4977-BF8A-395284DD3A0B}"/>
              </a:ext>
            </a:extLst>
          </p:cNvPr>
          <p:cNvSpPr>
            <a:spLocks noGrp="1"/>
          </p:cNvSpPr>
          <p:nvPr>
            <p:ph sz="half" idx="15"/>
          </p:nvPr>
        </p:nvSpPr>
        <p:spPr>
          <a:xfrm>
            <a:off x="914400" y="502919"/>
            <a:ext cx="3283119" cy="6304546"/>
          </a:xfrm>
        </p:spPr>
        <p:txBody>
          <a:bodyPr>
            <a:normAutofit/>
          </a:bodyPr>
          <a:lstStyle/>
          <a:p>
            <a:pPr marL="0" indent="0">
              <a:buNone/>
            </a:pPr>
            <a:r>
              <a:rPr lang="en-US" dirty="0"/>
              <a:t>public static void main(String[] </a:t>
            </a:r>
            <a:r>
              <a:rPr lang="en-US" dirty="0" err="1"/>
              <a:t>args</a:t>
            </a:r>
            <a:r>
              <a:rPr lang="en-US" dirty="0"/>
              <a:t>) </a:t>
            </a:r>
          </a:p>
          <a:p>
            <a:pPr marL="0" indent="0">
              <a:buNone/>
            </a:pPr>
            <a:r>
              <a:rPr lang="en-US" dirty="0"/>
              <a:t>{ </a:t>
            </a:r>
            <a:r>
              <a:rPr lang="en-US" dirty="0" err="1"/>
              <a:t>RailwayReservationSystem</a:t>
            </a:r>
            <a:r>
              <a:rPr lang="en-US" dirty="0"/>
              <a:t> system = new </a:t>
            </a:r>
            <a:r>
              <a:rPr lang="en-US" dirty="0" err="1"/>
              <a:t>RailwayReservationSystem</a:t>
            </a:r>
            <a:r>
              <a:rPr lang="en-US" dirty="0"/>
              <a:t>(); Scanner </a:t>
            </a:r>
            <a:r>
              <a:rPr lang="en-US" dirty="0" err="1"/>
              <a:t>scanner</a:t>
            </a:r>
            <a:r>
              <a:rPr lang="en-US" dirty="0"/>
              <a:t> = new Scanner(System.in); </a:t>
            </a:r>
          </a:p>
          <a:p>
            <a:pPr marL="0" indent="0">
              <a:buNone/>
            </a:pPr>
            <a:r>
              <a:rPr lang="en-US" dirty="0"/>
              <a:t>while (true)</a:t>
            </a:r>
          </a:p>
          <a:p>
            <a:pPr marL="0" indent="0">
              <a:buNone/>
            </a:pPr>
            <a:r>
              <a:rPr lang="en-US" dirty="0"/>
              <a:t> { </a:t>
            </a:r>
            <a:r>
              <a:rPr lang="en-US" dirty="0" err="1"/>
              <a:t>System.out.println</a:t>
            </a:r>
            <a:r>
              <a:rPr lang="en-US" dirty="0"/>
              <a:t>("\</a:t>
            </a:r>
            <a:r>
              <a:rPr lang="en-US" dirty="0" err="1"/>
              <a:t>nRailway</a:t>
            </a:r>
            <a:r>
              <a:rPr lang="en-US" dirty="0"/>
              <a:t> Reservation System");</a:t>
            </a:r>
          </a:p>
          <a:p>
            <a:pPr marL="0" indent="0">
              <a:buNone/>
            </a:pPr>
            <a:r>
              <a:rPr lang="en-US" dirty="0" err="1"/>
              <a:t>System.out.println</a:t>
            </a:r>
            <a:r>
              <a:rPr lang="en-US" dirty="0"/>
              <a:t>("1. Display Trains"); </a:t>
            </a:r>
            <a:r>
              <a:rPr lang="en-US" dirty="0" err="1"/>
              <a:t>System.out.println</a:t>
            </a:r>
            <a:r>
              <a:rPr lang="en-US" dirty="0"/>
              <a:t>("2. Book Ticket"); </a:t>
            </a:r>
            <a:r>
              <a:rPr lang="en-US" dirty="0" err="1"/>
              <a:t>System.out.println</a:t>
            </a:r>
            <a:r>
              <a:rPr lang="en-US" dirty="0"/>
              <a:t>("3. Cancel Ticket"); </a:t>
            </a:r>
            <a:r>
              <a:rPr lang="en-US" dirty="0" err="1"/>
              <a:t>System.out.println</a:t>
            </a:r>
            <a:r>
              <a:rPr lang="en-US" dirty="0"/>
              <a:t>("4. Exit"); </a:t>
            </a:r>
            <a:r>
              <a:rPr lang="en-US" dirty="0" err="1"/>
              <a:t>System.out.print</a:t>
            </a:r>
            <a:r>
              <a:rPr lang="en-US" dirty="0"/>
              <a:t>("Enter your choice: "); int choice = </a:t>
            </a:r>
            <a:r>
              <a:rPr lang="en-US" dirty="0" err="1"/>
              <a:t>scanner.nextInt</a:t>
            </a:r>
            <a:r>
              <a:rPr lang="en-US" dirty="0"/>
              <a:t>();</a:t>
            </a:r>
          </a:p>
        </p:txBody>
      </p:sp>
      <p:sp>
        <p:nvSpPr>
          <p:cNvPr id="4" name="Content Placeholder 3">
            <a:extLst>
              <a:ext uri="{FF2B5EF4-FFF2-40B4-BE49-F238E27FC236}">
                <a16:creationId xmlns:a16="http://schemas.microsoft.com/office/drawing/2014/main" id="{887C711F-8235-4752-8725-1C4166102E46}"/>
              </a:ext>
            </a:extLst>
          </p:cNvPr>
          <p:cNvSpPr>
            <a:spLocks noGrp="1"/>
          </p:cNvSpPr>
          <p:nvPr>
            <p:ph sz="half" idx="1"/>
          </p:nvPr>
        </p:nvSpPr>
        <p:spPr>
          <a:xfrm>
            <a:off x="4782159" y="457199"/>
            <a:ext cx="3763950" cy="6350266"/>
          </a:xfrm>
        </p:spPr>
        <p:txBody>
          <a:bodyPr/>
          <a:lstStyle/>
          <a:p>
            <a:r>
              <a:rPr lang="en-US" dirty="0"/>
              <a:t>switch (choice) { </a:t>
            </a:r>
          </a:p>
          <a:p>
            <a:r>
              <a:rPr lang="en-US" dirty="0"/>
              <a:t>case 1: </a:t>
            </a:r>
            <a:r>
              <a:rPr lang="en-US" dirty="0" err="1"/>
              <a:t>system.displayTrains</a:t>
            </a:r>
            <a:r>
              <a:rPr lang="en-US" dirty="0"/>
              <a:t>();</a:t>
            </a:r>
          </a:p>
          <a:p>
            <a:r>
              <a:rPr lang="en-US" dirty="0"/>
              <a:t> break;</a:t>
            </a:r>
          </a:p>
          <a:p>
            <a:r>
              <a:rPr lang="en-US" dirty="0"/>
              <a:t> case 2: </a:t>
            </a:r>
            <a:r>
              <a:rPr lang="en-US" dirty="0" err="1"/>
              <a:t>System.out.print</a:t>
            </a:r>
            <a:r>
              <a:rPr lang="en-US" dirty="0"/>
              <a:t>("Enter Train ID to book: ");</a:t>
            </a:r>
          </a:p>
          <a:p>
            <a:r>
              <a:rPr lang="en-US" dirty="0"/>
              <a:t> int </a:t>
            </a:r>
            <a:r>
              <a:rPr lang="en-US" dirty="0" err="1"/>
              <a:t>trainIdToBook</a:t>
            </a:r>
            <a:r>
              <a:rPr lang="en-US" dirty="0"/>
              <a:t> = </a:t>
            </a:r>
            <a:r>
              <a:rPr lang="en-US" dirty="0" err="1"/>
              <a:t>scanner.nextInt</a:t>
            </a:r>
            <a:r>
              <a:rPr lang="en-US" dirty="0"/>
              <a:t>();</a:t>
            </a:r>
          </a:p>
          <a:p>
            <a:r>
              <a:rPr lang="en-US" dirty="0"/>
              <a:t> if (</a:t>
            </a:r>
            <a:r>
              <a:rPr lang="en-US" dirty="0" err="1"/>
              <a:t>system.bookTicket</a:t>
            </a:r>
            <a:r>
              <a:rPr lang="en-US" dirty="0"/>
              <a:t>(</a:t>
            </a:r>
            <a:r>
              <a:rPr lang="en-US" dirty="0" err="1"/>
              <a:t>trainIdToBook</a:t>
            </a:r>
            <a:r>
              <a:rPr lang="en-US" dirty="0"/>
              <a:t>)) { </a:t>
            </a:r>
            <a:r>
              <a:rPr lang="en-US" dirty="0" err="1"/>
              <a:t>System.out.println</a:t>
            </a:r>
            <a:r>
              <a:rPr lang="en-US" dirty="0"/>
              <a:t>("Ticket booked successfully.");</a:t>
            </a:r>
          </a:p>
          <a:p>
            <a:r>
              <a:rPr lang="en-US" dirty="0"/>
              <a:t> } </a:t>
            </a:r>
          </a:p>
          <a:p>
            <a:r>
              <a:rPr lang="en-US" dirty="0"/>
              <a:t>Else</a:t>
            </a:r>
          </a:p>
          <a:p>
            <a:r>
              <a:rPr lang="en-US" dirty="0"/>
              <a:t> { </a:t>
            </a:r>
            <a:r>
              <a:rPr lang="en-US" dirty="0" err="1"/>
              <a:t>System.out.println</a:t>
            </a:r>
            <a:r>
              <a:rPr lang="en-US" dirty="0"/>
              <a:t>("Failed to book ticket. No available seats or invalid train ID.");</a:t>
            </a:r>
          </a:p>
          <a:p>
            <a:r>
              <a:rPr lang="en-US" dirty="0"/>
              <a:t> } </a:t>
            </a:r>
          </a:p>
          <a:p>
            <a:r>
              <a:rPr lang="en-US" dirty="0"/>
              <a:t>break;</a:t>
            </a:r>
          </a:p>
        </p:txBody>
      </p:sp>
      <p:sp>
        <p:nvSpPr>
          <p:cNvPr id="5" name="Picture Placeholder 4">
            <a:extLst>
              <a:ext uri="{FF2B5EF4-FFF2-40B4-BE49-F238E27FC236}">
                <a16:creationId xmlns:a16="http://schemas.microsoft.com/office/drawing/2014/main" id="{698C3BDB-8611-4D95-9B23-69A94C97D90B}"/>
              </a:ext>
            </a:extLst>
          </p:cNvPr>
          <p:cNvSpPr>
            <a:spLocks noGrp="1"/>
          </p:cNvSpPr>
          <p:nvPr>
            <p:ph type="pic" sz="quarter" idx="14"/>
          </p:nvPr>
        </p:nvSpPr>
        <p:spPr/>
      </p:sp>
      <p:sp>
        <p:nvSpPr>
          <p:cNvPr id="6" name="Slide Number Placeholder 5">
            <a:extLst>
              <a:ext uri="{FF2B5EF4-FFF2-40B4-BE49-F238E27FC236}">
                <a16:creationId xmlns:a16="http://schemas.microsoft.com/office/drawing/2014/main" id="{9107F320-96F6-4C58-ABED-AA0EDFFD92AE}"/>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313833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26C1-3934-4994-A4E2-D0F065F801C8}"/>
              </a:ext>
            </a:extLst>
          </p:cNvPr>
          <p:cNvSpPr>
            <a:spLocks noGrp="1"/>
          </p:cNvSpPr>
          <p:nvPr>
            <p:ph type="title"/>
          </p:nvPr>
        </p:nvSpPr>
        <p:spPr>
          <a:xfrm flipV="1">
            <a:off x="914400" y="-539015"/>
            <a:ext cx="7631709" cy="462014"/>
          </a:xfrm>
        </p:spPr>
        <p:txBody>
          <a:bodyPr/>
          <a:lstStyle/>
          <a:p>
            <a:endParaRPr lang="en-US" dirty="0"/>
          </a:p>
        </p:txBody>
      </p:sp>
      <p:sp>
        <p:nvSpPr>
          <p:cNvPr id="3" name="Content Placeholder 2">
            <a:extLst>
              <a:ext uri="{FF2B5EF4-FFF2-40B4-BE49-F238E27FC236}">
                <a16:creationId xmlns:a16="http://schemas.microsoft.com/office/drawing/2014/main" id="{77FE031D-7219-428A-9DE5-AF59BABF2EAE}"/>
              </a:ext>
            </a:extLst>
          </p:cNvPr>
          <p:cNvSpPr>
            <a:spLocks noGrp="1"/>
          </p:cNvSpPr>
          <p:nvPr>
            <p:ph sz="half" idx="15"/>
          </p:nvPr>
        </p:nvSpPr>
        <p:spPr>
          <a:xfrm>
            <a:off x="914400" y="457199"/>
            <a:ext cx="3283119" cy="6400801"/>
          </a:xfrm>
        </p:spPr>
        <p:txBody>
          <a:bodyPr>
            <a:normAutofit/>
          </a:bodyPr>
          <a:lstStyle/>
          <a:p>
            <a:pPr marL="0" indent="0">
              <a:buNone/>
            </a:pPr>
            <a:r>
              <a:rPr lang="en-US" dirty="0"/>
              <a:t>case 3: </a:t>
            </a:r>
            <a:r>
              <a:rPr lang="en-US" dirty="0" err="1"/>
              <a:t>System.out.print</a:t>
            </a:r>
            <a:r>
              <a:rPr lang="en-US" dirty="0"/>
              <a:t>("Enter Train ID to cancel: "); </a:t>
            </a:r>
          </a:p>
          <a:p>
            <a:pPr marL="0" indent="0">
              <a:buNone/>
            </a:pPr>
            <a:r>
              <a:rPr lang="en-US" dirty="0"/>
              <a:t>int </a:t>
            </a:r>
            <a:r>
              <a:rPr lang="en-US" dirty="0" err="1"/>
              <a:t>trainIdToCancel</a:t>
            </a:r>
            <a:r>
              <a:rPr lang="en-US" dirty="0"/>
              <a:t> = </a:t>
            </a:r>
            <a:r>
              <a:rPr lang="en-US" dirty="0" err="1"/>
              <a:t>scanner.nextInt</a:t>
            </a:r>
            <a:r>
              <a:rPr lang="en-US" dirty="0"/>
              <a:t>();</a:t>
            </a:r>
          </a:p>
          <a:p>
            <a:pPr marL="0" indent="0">
              <a:buNone/>
            </a:pPr>
            <a:r>
              <a:rPr lang="en-US" dirty="0"/>
              <a:t> if (</a:t>
            </a:r>
            <a:r>
              <a:rPr lang="en-US" dirty="0" err="1"/>
              <a:t>system.cancelTicket</a:t>
            </a:r>
            <a:r>
              <a:rPr lang="en-US" dirty="0"/>
              <a:t>(</a:t>
            </a:r>
            <a:r>
              <a:rPr lang="en-US" dirty="0" err="1"/>
              <a:t>trainIdToCancel</a:t>
            </a:r>
            <a:r>
              <a:rPr lang="en-US" dirty="0"/>
              <a:t>))</a:t>
            </a:r>
          </a:p>
          <a:p>
            <a:pPr marL="0" indent="0">
              <a:buNone/>
            </a:pPr>
            <a:r>
              <a:rPr lang="en-US" dirty="0"/>
              <a:t> { </a:t>
            </a:r>
            <a:r>
              <a:rPr lang="en-US" dirty="0" err="1"/>
              <a:t>System.out.println</a:t>
            </a:r>
            <a:r>
              <a:rPr lang="en-US" dirty="0"/>
              <a:t>("Ticket canceled successfully.");</a:t>
            </a:r>
          </a:p>
          <a:p>
            <a:pPr marL="0" indent="0">
              <a:buNone/>
            </a:pPr>
            <a:r>
              <a:rPr lang="en-US" dirty="0"/>
              <a:t> } else</a:t>
            </a:r>
          </a:p>
          <a:p>
            <a:pPr marL="0" indent="0">
              <a:buNone/>
            </a:pPr>
            <a:r>
              <a:rPr lang="en-US" dirty="0"/>
              <a:t> { </a:t>
            </a:r>
            <a:r>
              <a:rPr lang="en-US" dirty="0" err="1"/>
              <a:t>System.out.println</a:t>
            </a:r>
            <a:r>
              <a:rPr lang="en-US" dirty="0"/>
              <a:t>("Failed to cancel ticket. Invalid train ID.");</a:t>
            </a:r>
          </a:p>
          <a:p>
            <a:pPr marL="0" indent="0">
              <a:buNone/>
            </a:pPr>
            <a:r>
              <a:rPr lang="en-US" dirty="0"/>
              <a:t> } break; </a:t>
            </a:r>
          </a:p>
          <a:p>
            <a:pPr marL="0" indent="0">
              <a:buNone/>
            </a:pPr>
            <a:r>
              <a:rPr lang="en-US" dirty="0"/>
              <a:t>case 4: </a:t>
            </a:r>
            <a:r>
              <a:rPr lang="en-US" dirty="0" err="1"/>
              <a:t>System.out.println</a:t>
            </a:r>
            <a:r>
              <a:rPr lang="en-US" dirty="0"/>
              <a:t>("Exiting system. Goodbye!");</a:t>
            </a:r>
          </a:p>
          <a:p>
            <a:pPr marL="0" indent="0">
              <a:buNone/>
            </a:pPr>
            <a:r>
              <a:rPr lang="en-US" dirty="0"/>
              <a:t> </a:t>
            </a:r>
            <a:r>
              <a:rPr lang="en-US" dirty="0" err="1"/>
              <a:t>scanner.close</a:t>
            </a:r>
            <a:r>
              <a:rPr lang="en-US" dirty="0"/>
              <a:t>();</a:t>
            </a:r>
          </a:p>
          <a:p>
            <a:pPr marL="0" indent="0">
              <a:buNone/>
            </a:pPr>
            <a:r>
              <a:rPr lang="en-US" dirty="0"/>
              <a:t> return;</a:t>
            </a:r>
          </a:p>
        </p:txBody>
      </p:sp>
      <p:sp>
        <p:nvSpPr>
          <p:cNvPr id="4" name="Content Placeholder 3">
            <a:extLst>
              <a:ext uri="{FF2B5EF4-FFF2-40B4-BE49-F238E27FC236}">
                <a16:creationId xmlns:a16="http://schemas.microsoft.com/office/drawing/2014/main" id="{70160C70-98F7-479B-935E-A1DC7A194B60}"/>
              </a:ext>
            </a:extLst>
          </p:cNvPr>
          <p:cNvSpPr>
            <a:spLocks noGrp="1"/>
          </p:cNvSpPr>
          <p:nvPr>
            <p:ph sz="half" idx="1"/>
          </p:nvPr>
        </p:nvSpPr>
        <p:spPr>
          <a:xfrm>
            <a:off x="4782159" y="385011"/>
            <a:ext cx="3763950" cy="6400801"/>
          </a:xfrm>
        </p:spPr>
        <p:txBody>
          <a:bodyPr/>
          <a:lstStyle/>
          <a:p>
            <a:r>
              <a:rPr lang="en-US" dirty="0"/>
              <a:t>default: </a:t>
            </a:r>
          </a:p>
          <a:p>
            <a:r>
              <a:rPr lang="en-US" dirty="0" err="1"/>
              <a:t>System.out.println</a:t>
            </a:r>
            <a:r>
              <a:rPr lang="en-US" dirty="0"/>
              <a:t>("Invalid choice. Please try again.");</a:t>
            </a:r>
          </a:p>
          <a:p>
            <a:r>
              <a:rPr lang="en-US" dirty="0"/>
              <a:t> break; </a:t>
            </a:r>
          </a:p>
          <a:p>
            <a:r>
              <a:rPr lang="en-US" dirty="0"/>
              <a:t>} </a:t>
            </a:r>
          </a:p>
          <a:p>
            <a:r>
              <a:rPr lang="en-US" dirty="0"/>
              <a:t>} </a:t>
            </a:r>
          </a:p>
          <a:p>
            <a:r>
              <a:rPr lang="en-US" dirty="0"/>
              <a:t>} </a:t>
            </a:r>
          </a:p>
          <a:p>
            <a:r>
              <a:rPr lang="en-US" dirty="0"/>
              <a:t>}</a:t>
            </a:r>
          </a:p>
        </p:txBody>
      </p:sp>
      <p:sp>
        <p:nvSpPr>
          <p:cNvPr id="5" name="Picture Placeholder 4">
            <a:extLst>
              <a:ext uri="{FF2B5EF4-FFF2-40B4-BE49-F238E27FC236}">
                <a16:creationId xmlns:a16="http://schemas.microsoft.com/office/drawing/2014/main" id="{7655B20B-F48C-4719-B074-6B93940463A7}"/>
              </a:ext>
            </a:extLst>
          </p:cNvPr>
          <p:cNvSpPr>
            <a:spLocks noGrp="1"/>
          </p:cNvSpPr>
          <p:nvPr>
            <p:ph type="pic" sz="quarter" idx="14"/>
          </p:nvPr>
        </p:nvSpPr>
        <p:spPr/>
      </p:sp>
      <p:sp>
        <p:nvSpPr>
          <p:cNvPr id="6" name="Slide Number Placeholder 5">
            <a:extLst>
              <a:ext uri="{FF2B5EF4-FFF2-40B4-BE49-F238E27FC236}">
                <a16:creationId xmlns:a16="http://schemas.microsoft.com/office/drawing/2014/main" id="{6595ECF3-2CF3-478F-A43E-97EAD9779128}"/>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3696822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3A612-6217-4DBF-ABEA-835429EB4FAF}"/>
              </a:ext>
            </a:extLst>
          </p:cNvPr>
          <p:cNvSpPr>
            <a:spLocks noGrp="1"/>
          </p:cNvSpPr>
          <p:nvPr>
            <p:ph type="title"/>
          </p:nvPr>
        </p:nvSpPr>
        <p:spPr>
          <a:xfrm>
            <a:off x="914400" y="0"/>
            <a:ext cx="7843837" cy="928688"/>
          </a:xfrm>
        </p:spPr>
        <p:txBody>
          <a:bodyPr/>
          <a:lstStyle/>
          <a:p>
            <a:r>
              <a:rPr lang="en-US" dirty="0"/>
              <a:t>Program explanation</a:t>
            </a:r>
          </a:p>
        </p:txBody>
      </p:sp>
      <p:sp>
        <p:nvSpPr>
          <p:cNvPr id="3" name="Content Placeholder 2">
            <a:extLst>
              <a:ext uri="{FF2B5EF4-FFF2-40B4-BE49-F238E27FC236}">
                <a16:creationId xmlns:a16="http://schemas.microsoft.com/office/drawing/2014/main" id="{7E18B3A4-E110-40B1-9009-AA8B1F790498}"/>
              </a:ext>
            </a:extLst>
          </p:cNvPr>
          <p:cNvSpPr>
            <a:spLocks noGrp="1"/>
          </p:cNvSpPr>
          <p:nvPr>
            <p:ph idx="13"/>
          </p:nvPr>
        </p:nvSpPr>
        <p:spPr>
          <a:xfrm>
            <a:off x="914400" y="1020279"/>
            <a:ext cx="6903076" cy="5837722"/>
          </a:xfrm>
        </p:spPr>
        <p:txBody>
          <a:bodyPr>
            <a:normAutofit fontScale="92500" lnSpcReduction="20000"/>
          </a:bodyPr>
          <a:lstStyle/>
          <a:p>
            <a:r>
              <a:rPr lang="en-US" dirty="0"/>
              <a:t>1.Train Class</a:t>
            </a:r>
          </a:p>
          <a:p>
            <a:r>
              <a:rPr lang="en-US" dirty="0"/>
              <a:t>:id: Unique identifier for the train</a:t>
            </a:r>
          </a:p>
          <a:p>
            <a:r>
              <a:rPr lang="en-US" dirty="0"/>
              <a:t>.name: Name of the train</a:t>
            </a:r>
          </a:p>
          <a:p>
            <a:r>
              <a:rPr lang="en-US" dirty="0"/>
              <a:t>.</a:t>
            </a:r>
            <a:r>
              <a:rPr lang="en-US" dirty="0" err="1"/>
              <a:t>totalSeats</a:t>
            </a:r>
            <a:r>
              <a:rPr lang="en-US" dirty="0"/>
              <a:t>: Total number of seats in the train.</a:t>
            </a:r>
          </a:p>
          <a:p>
            <a:r>
              <a:rPr lang="en-US" dirty="0" err="1"/>
              <a:t>availableSeats</a:t>
            </a:r>
            <a:r>
              <a:rPr lang="en-US" dirty="0"/>
              <a:t>: Number of available seats.</a:t>
            </a:r>
          </a:p>
          <a:p>
            <a:r>
              <a:rPr lang="en-US" dirty="0"/>
              <a:t>Methods for booking and canceling seats.</a:t>
            </a:r>
          </a:p>
          <a:p>
            <a:endParaRPr lang="en-US" dirty="0"/>
          </a:p>
          <a:p>
            <a:r>
              <a:rPr lang="en-US" dirty="0"/>
              <a:t>2.RailwayReservationSystem Class:</a:t>
            </a:r>
          </a:p>
          <a:p>
            <a:r>
              <a:rPr lang="en-US" dirty="0"/>
              <a:t>trains: List of trains available in the system.</a:t>
            </a:r>
          </a:p>
          <a:p>
            <a:r>
              <a:rPr lang="en-US" dirty="0"/>
              <a:t>Methods for displaying trains, booking tickets, and canceling tickets.</a:t>
            </a:r>
          </a:p>
          <a:p>
            <a:endParaRPr lang="en-US" dirty="0"/>
          </a:p>
          <a:p>
            <a:r>
              <a:rPr lang="en-US" dirty="0"/>
              <a:t>3.Main </a:t>
            </a:r>
            <a:r>
              <a:rPr lang="en-US" dirty="0" err="1"/>
              <a:t>Method:Provides</a:t>
            </a:r>
            <a:r>
              <a:rPr lang="en-US" dirty="0"/>
              <a:t> a command-line interface for the user to interact with the system</a:t>
            </a:r>
          </a:p>
          <a:p>
            <a:r>
              <a:rPr lang="en-US" dirty="0"/>
              <a:t>Options for displaying trains, booking tickets, canceling tickets, and exiting the system.</a:t>
            </a:r>
          </a:p>
          <a:p>
            <a:r>
              <a:rPr lang="en-US" dirty="0"/>
              <a:t>This simple implementation demonstrates the basic functionality of a railway reservation system. You can expand this by adding more features such as user authentication, payment processing, and more detailed train schedules.</a:t>
            </a:r>
          </a:p>
        </p:txBody>
      </p:sp>
      <p:sp>
        <p:nvSpPr>
          <p:cNvPr id="4" name="Picture Placeholder 3">
            <a:extLst>
              <a:ext uri="{FF2B5EF4-FFF2-40B4-BE49-F238E27FC236}">
                <a16:creationId xmlns:a16="http://schemas.microsoft.com/office/drawing/2014/main" id="{020860DC-116A-452F-99C5-BDC6CB5E6B43}"/>
              </a:ext>
            </a:extLst>
          </p:cNvPr>
          <p:cNvSpPr>
            <a:spLocks noGrp="1"/>
          </p:cNvSpPr>
          <p:nvPr>
            <p:ph type="pic" sz="quarter" idx="14"/>
          </p:nvPr>
        </p:nvSpPr>
        <p:spPr/>
      </p:sp>
      <p:sp>
        <p:nvSpPr>
          <p:cNvPr id="5" name="Slide Number Placeholder 4">
            <a:extLst>
              <a:ext uri="{FF2B5EF4-FFF2-40B4-BE49-F238E27FC236}">
                <a16:creationId xmlns:a16="http://schemas.microsoft.com/office/drawing/2014/main" id="{506CE40B-F2E8-4255-A761-1AE2D8C40552}"/>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159965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457199"/>
            <a:ext cx="9875463" cy="794085"/>
          </a:xfrm>
        </p:spPr>
        <p:txBody>
          <a:bodyPr/>
          <a:lstStyle/>
          <a:p>
            <a:r>
              <a:rPr lang="en-US" dirty="0"/>
              <a:t>Database management</a:t>
            </a:r>
          </a:p>
        </p:txBody>
      </p:sp>
      <p:sp>
        <p:nvSpPr>
          <p:cNvPr id="13" name="Content Placeholder 7">
            <a:extLst>
              <a:ext uri="{FF2B5EF4-FFF2-40B4-BE49-F238E27FC236}">
                <a16:creationId xmlns:a16="http://schemas.microsoft.com/office/drawing/2014/main" id="{0853098E-C088-D323-4BF2-987893F262F6}"/>
              </a:ext>
            </a:extLst>
          </p:cNvPr>
          <p:cNvSpPr>
            <a:spLocks noGrp="1"/>
          </p:cNvSpPr>
          <p:nvPr>
            <p:ph sz="half" idx="15"/>
          </p:nvPr>
        </p:nvSpPr>
        <p:spPr>
          <a:xfrm>
            <a:off x="7940842" y="1386038"/>
            <a:ext cx="3485184" cy="5370897"/>
          </a:xfrm>
        </p:spPr>
        <p:txBody>
          <a:bodyPr/>
          <a:lstStyle/>
          <a:p>
            <a:pPr marL="0" indent="0">
              <a:buNone/>
            </a:pPr>
            <a:endParaRPr lang="en-US" dirty="0"/>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sp>
        <p:nvSpPr>
          <p:cNvPr id="5" name="Content Placeholder 4">
            <a:extLst>
              <a:ext uri="{FF2B5EF4-FFF2-40B4-BE49-F238E27FC236}">
                <a16:creationId xmlns:a16="http://schemas.microsoft.com/office/drawing/2014/main" id="{7B228FB0-DDB2-412E-A82F-1A8539D41A6C}"/>
              </a:ext>
            </a:extLst>
          </p:cNvPr>
          <p:cNvSpPr>
            <a:spLocks noGrp="1"/>
          </p:cNvSpPr>
          <p:nvPr>
            <p:ph sz="half" idx="2"/>
          </p:nvPr>
        </p:nvSpPr>
        <p:spPr>
          <a:xfrm>
            <a:off x="1550564" y="1386038"/>
            <a:ext cx="5829147" cy="5471962"/>
          </a:xfrm>
        </p:spPr>
        <p:txBody>
          <a:bodyPr>
            <a:normAutofit fontScale="92500" lnSpcReduction="10000"/>
          </a:bodyPr>
          <a:lstStyle/>
          <a:p>
            <a:r>
              <a:rPr lang="en-US" dirty="0"/>
              <a:t>To add database management to the railway reservation system, we need to integrate a database for storing train and reservation information.</a:t>
            </a:r>
          </a:p>
          <a:p>
            <a:r>
              <a:rPr lang="en-US" dirty="0"/>
              <a:t> We'll use MySQL as the database for this example. </a:t>
            </a:r>
          </a:p>
          <a:p>
            <a:r>
              <a:rPr lang="en-US" dirty="0"/>
              <a:t>You can follow these steps to set up database management in the Java project:</a:t>
            </a:r>
          </a:p>
          <a:p>
            <a:pPr marL="0" indent="0">
              <a:buNone/>
            </a:pPr>
            <a:r>
              <a:rPr lang="en-US" dirty="0"/>
              <a:t>Setup MySQL Database:</a:t>
            </a:r>
          </a:p>
          <a:p>
            <a:r>
              <a:rPr lang="en-US" dirty="0"/>
              <a:t>Install MySQL on your system.</a:t>
            </a:r>
          </a:p>
          <a:p>
            <a:endParaRPr lang="en-US" dirty="0"/>
          </a:p>
          <a:p>
            <a:r>
              <a:rPr lang="en-US" dirty="0"/>
              <a:t>Create a database called </a:t>
            </a:r>
            <a:r>
              <a:rPr lang="en-US" dirty="0" err="1"/>
              <a:t>railway_reservation</a:t>
            </a:r>
            <a:r>
              <a:rPr lang="en-US" dirty="0"/>
              <a:t>.</a:t>
            </a:r>
          </a:p>
          <a:p>
            <a:r>
              <a:rPr lang="en-US" dirty="0"/>
              <a:t>Create tables for train and </a:t>
            </a:r>
            <a:r>
              <a:rPr lang="en-US" dirty="0" err="1"/>
              <a:t>reservation.Configure</a:t>
            </a:r>
            <a:r>
              <a:rPr lang="en-US" dirty="0"/>
              <a:t> Database Connection in Java:</a:t>
            </a:r>
          </a:p>
          <a:p>
            <a:r>
              <a:rPr lang="en-US" dirty="0"/>
              <a:t>Add MySQL JDBC driver dependency to your project.</a:t>
            </a:r>
          </a:p>
          <a:p>
            <a:r>
              <a:rPr lang="en-US" dirty="0"/>
              <a:t>Create a database connection </a:t>
            </a:r>
            <a:r>
              <a:rPr lang="en-US"/>
              <a:t>class.</a:t>
            </a:r>
          </a:p>
          <a:p>
            <a:pPr marL="0" indent="0">
              <a:buNone/>
            </a:pPr>
            <a:r>
              <a:rPr lang="en-US"/>
              <a:t>Update </a:t>
            </a:r>
            <a:r>
              <a:rPr lang="en-US" dirty="0"/>
              <a:t>Classes to Interact with the Database:</a:t>
            </a:r>
          </a:p>
          <a:p>
            <a:r>
              <a:rPr lang="en-US" dirty="0"/>
              <a:t>Update the Train and </a:t>
            </a:r>
            <a:r>
              <a:rPr lang="en-US" dirty="0" err="1"/>
              <a:t>RailwayReservationSystem</a:t>
            </a:r>
            <a:r>
              <a:rPr lang="en-US" dirty="0"/>
              <a:t> classes to interact with the database.</a:t>
            </a:r>
          </a:p>
        </p:txBody>
      </p:sp>
    </p:spTree>
    <p:extLst>
      <p:ext uri="{BB962C8B-B14F-4D97-AF65-F5344CB8AC3E}">
        <p14:creationId xmlns:p14="http://schemas.microsoft.com/office/powerpoint/2010/main" val="2498021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B6D4-4552-4EBC-8AD0-B4198119CEDB}"/>
              </a:ext>
            </a:extLst>
          </p:cNvPr>
          <p:cNvSpPr>
            <a:spLocks noGrp="1"/>
          </p:cNvSpPr>
          <p:nvPr>
            <p:ph type="title"/>
          </p:nvPr>
        </p:nvSpPr>
        <p:spPr>
          <a:xfrm>
            <a:off x="1550564" y="457199"/>
            <a:ext cx="9875463" cy="822961"/>
          </a:xfrm>
        </p:spPr>
        <p:txBody>
          <a:bodyPr/>
          <a:lstStyle/>
          <a:p>
            <a:r>
              <a:rPr lang="en-US" dirty="0"/>
              <a:t>conclusion</a:t>
            </a:r>
          </a:p>
        </p:txBody>
      </p:sp>
      <p:sp>
        <p:nvSpPr>
          <p:cNvPr id="3" name="Content Placeholder 2">
            <a:extLst>
              <a:ext uri="{FF2B5EF4-FFF2-40B4-BE49-F238E27FC236}">
                <a16:creationId xmlns:a16="http://schemas.microsoft.com/office/drawing/2014/main" id="{7F7528BB-958F-48A0-B238-0CB0D72F4E97}"/>
              </a:ext>
            </a:extLst>
          </p:cNvPr>
          <p:cNvSpPr>
            <a:spLocks noGrp="1"/>
          </p:cNvSpPr>
          <p:nvPr>
            <p:ph sz="half" idx="2"/>
          </p:nvPr>
        </p:nvSpPr>
        <p:spPr>
          <a:xfrm>
            <a:off x="1550564" y="1453415"/>
            <a:ext cx="5829147" cy="5332395"/>
          </a:xfrm>
        </p:spPr>
        <p:txBody>
          <a:bodyPr>
            <a:normAutofit fontScale="92500" lnSpcReduction="10000"/>
          </a:bodyPr>
          <a:lstStyle/>
          <a:p>
            <a:r>
              <a:rPr lang="en-US" dirty="0"/>
              <a:t>The Java project for the management of a railway reservation system demonstrates the essential aspects of designing and implementing a practical, database-driven application. This project covers several fundamental concepts and technologies, including object-oriented programming, database connectivity, and user interaction via a command-line interface.</a:t>
            </a:r>
          </a:p>
          <a:p>
            <a:pPr marL="0" indent="0">
              <a:buNone/>
            </a:pPr>
            <a:r>
              <a:rPr lang="en-US" dirty="0"/>
              <a:t>Key Highlights:</a:t>
            </a:r>
          </a:p>
          <a:p>
            <a:r>
              <a:rPr lang="en-US" dirty="0"/>
              <a:t>Object-Oriented Design:</a:t>
            </a:r>
          </a:p>
          <a:p>
            <a:r>
              <a:rPr lang="en-US" dirty="0"/>
              <a:t>The project employs a modular approach by creating distinct classes (Train, </a:t>
            </a:r>
            <a:r>
              <a:rPr lang="en-US" dirty="0" err="1"/>
              <a:t>DatabaseConnection</a:t>
            </a:r>
            <a:r>
              <a:rPr lang="en-US" dirty="0"/>
              <a:t>, and RailwayReservationSystem) to handle different aspects of the system. This enhances maintainability and scalability.</a:t>
            </a:r>
          </a:p>
          <a:p>
            <a:r>
              <a:rPr lang="en-US" dirty="0"/>
              <a:t>Database Integration:</a:t>
            </a:r>
          </a:p>
          <a:p>
            <a:r>
              <a:rPr lang="en-US" dirty="0"/>
              <a:t>Integration with MySQL allows for persistent data storage, ensuring that train and reservation information is reliably saved and retrieved. This step involves setting up tables, connecting to the database, and performing CRUD operations.</a:t>
            </a:r>
          </a:p>
        </p:txBody>
      </p:sp>
      <p:sp>
        <p:nvSpPr>
          <p:cNvPr id="4" name="Content Placeholder 3">
            <a:extLst>
              <a:ext uri="{FF2B5EF4-FFF2-40B4-BE49-F238E27FC236}">
                <a16:creationId xmlns:a16="http://schemas.microsoft.com/office/drawing/2014/main" id="{7E7E0861-4E21-469E-94B9-169DD37944E0}"/>
              </a:ext>
            </a:extLst>
          </p:cNvPr>
          <p:cNvSpPr>
            <a:spLocks noGrp="1"/>
          </p:cNvSpPr>
          <p:nvPr>
            <p:ph sz="half" idx="15"/>
          </p:nvPr>
        </p:nvSpPr>
        <p:spPr>
          <a:xfrm>
            <a:off x="7940842" y="1280160"/>
            <a:ext cx="3485184" cy="5505650"/>
          </a:xfrm>
        </p:spPr>
        <p:txBody>
          <a:bodyPr/>
          <a:lstStyle/>
          <a:p>
            <a:r>
              <a:rPr lang="en-US" dirty="0"/>
              <a:t>User Interaction:</a:t>
            </a:r>
          </a:p>
          <a:p>
            <a:r>
              <a:rPr lang="en-US" dirty="0"/>
              <a:t>The command-line interface provides a straightforward way for users to interact with the system. It handles user inputs for various operations such as displaying trains, booking tickets, and canceling reservations.</a:t>
            </a:r>
          </a:p>
          <a:p>
            <a:r>
              <a:rPr lang="en-US" dirty="0"/>
              <a:t>Error Handling:</a:t>
            </a:r>
          </a:p>
          <a:p>
            <a:r>
              <a:rPr lang="en-US" dirty="0"/>
              <a:t>The system includes basic error handling to manage invalid inputs and database connection issues, ensuring robustness and a better user experience.</a:t>
            </a:r>
          </a:p>
        </p:txBody>
      </p:sp>
      <p:sp>
        <p:nvSpPr>
          <p:cNvPr id="5" name="Slide Number Placeholder 4">
            <a:extLst>
              <a:ext uri="{FF2B5EF4-FFF2-40B4-BE49-F238E27FC236}">
                <a16:creationId xmlns:a16="http://schemas.microsoft.com/office/drawing/2014/main" id="{B2822DD5-BFD7-4E35-9152-FFC1F2D558B2}"/>
              </a:ext>
            </a:extLst>
          </p:cNvPr>
          <p:cNvSpPr>
            <a:spLocks noGrp="1"/>
          </p:cNvSpPr>
          <p:nvPr>
            <p:ph type="sldNum" sz="quarter" idx="10"/>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3135151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endParaRPr lang="en-US" dirty="0"/>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207344"/>
          </a:xfrm>
        </p:spPr>
        <p:txBody>
          <a:bodyPr>
            <a:normAutofit lnSpcReduction="10000"/>
          </a:bodyPr>
          <a:lstStyle/>
          <a:p>
            <a:r>
              <a:rPr lang="en-US" dirty="0"/>
              <a:t>Introduction</a:t>
            </a:r>
          </a:p>
          <a:p>
            <a:r>
              <a:rPr lang="en-US" dirty="0"/>
              <a:t>Objective</a:t>
            </a:r>
          </a:p>
          <a:p>
            <a:r>
              <a:rPr lang="en-US" dirty="0"/>
              <a:t>System Architecture</a:t>
            </a:r>
          </a:p>
          <a:p>
            <a:r>
              <a:rPr lang="en-US" dirty="0"/>
              <a:t>Program Snippet</a:t>
            </a:r>
          </a:p>
          <a:p>
            <a:r>
              <a:rPr lang="en-US" dirty="0"/>
              <a:t>Database Management</a:t>
            </a:r>
          </a:p>
          <a:p>
            <a:r>
              <a:rPr lang="en-US" dirty="0"/>
              <a:t>Conclusion</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702441" y="1061623"/>
            <a:ext cx="5723586" cy="4097518"/>
          </a:xfrm>
        </p:spPr>
        <p:txBody>
          <a:bodyPr/>
          <a:lstStyle/>
          <a:p>
            <a:r>
              <a:rPr lang="en-US" dirty="0"/>
              <a:t>Introduction</a:t>
            </a:r>
            <a:br>
              <a:rPr lang="en-US" dirty="0"/>
            </a:br>
            <a:br>
              <a:rPr lang="en-US" dirty="0"/>
            </a:br>
            <a:r>
              <a:rPr lang="en-US" dirty="0">
                <a:solidFill>
                  <a:srgbClr val="FFC000"/>
                </a:solidFill>
              </a:rPr>
              <a:t>A railway reservation system is a critical component of modern railway operations</a:t>
            </a:r>
            <a:r>
              <a:rPr lang="en-US" dirty="0"/>
              <a:t>. </a:t>
            </a:r>
          </a:p>
        </p:txBody>
      </p:sp>
      <p:pic>
        <p:nvPicPr>
          <p:cNvPr id="7" name="Picture Placeholder 6" descr="A person standing in front of a whiteboard">
            <a:extLst>
              <a:ext uri="{FF2B5EF4-FFF2-40B4-BE49-F238E27FC236}">
                <a16:creationId xmlns:a16="http://schemas.microsoft.com/office/drawing/2014/main" id="{DD186EAB-37C7-E7E6-AE8D-F077D02804F9}"/>
              </a:ext>
            </a:extLst>
          </p:cNvPr>
          <p:cNvPicPr>
            <a:picLocks noGrp="1" noChangeAspect="1"/>
          </p:cNvPicPr>
          <p:nvPr>
            <p:ph type="pic" sz="quarter" idx="11"/>
          </p:nvPr>
        </p:nvPicPr>
        <p:blipFill>
          <a:blip r:embed="rId3">
            <a:duotone>
              <a:prstClr val="black"/>
              <a:schemeClr val="accent1">
                <a:tint val="45000"/>
                <a:satMod val="400000"/>
              </a:schemeClr>
            </a:duotone>
          </a:blip>
          <a:srcRect l="27208" r="27208"/>
          <a:stretch/>
        </p:blipFill>
        <p:spPr>
          <a:xfrm>
            <a:off x="443345" y="0"/>
            <a:ext cx="4344695" cy="6359525"/>
          </a:xfrm>
        </p:spPr>
      </p:pic>
      <p:pic>
        <p:nvPicPr>
          <p:cNvPr id="6" name="Picture 5">
            <a:extLst>
              <a:ext uri="{FF2B5EF4-FFF2-40B4-BE49-F238E27FC236}">
                <a16:creationId xmlns:a16="http://schemas.microsoft.com/office/drawing/2014/main" id="{A22B7C15-C35A-4045-9B8F-B60C53FE702C}"/>
              </a:ext>
            </a:extLst>
          </p:cNvPr>
          <p:cNvPicPr>
            <a:picLocks noChangeAspect="1"/>
          </p:cNvPicPr>
          <p:nvPr/>
        </p:nvPicPr>
        <p:blipFill>
          <a:blip r:embed="rId4"/>
          <a:stretch>
            <a:fillRect/>
          </a:stretch>
        </p:blipFill>
        <p:spPr>
          <a:xfrm>
            <a:off x="443345" y="0"/>
            <a:ext cx="4344695" cy="6359525"/>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558265"/>
            <a:ext cx="5259554" cy="664143"/>
          </a:xfrm>
        </p:spPr>
        <p:txBody>
          <a:bodyPr/>
          <a:lstStyle/>
          <a:p>
            <a:r>
              <a:rPr lang="en-US" dirty="0"/>
              <a:t>objective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1559293"/>
            <a:ext cx="5259554" cy="5188016"/>
          </a:xfrm>
        </p:spPr>
        <p:txBody>
          <a:bodyPr/>
          <a:lstStyle/>
          <a:p>
            <a:r>
              <a:rPr lang="en-US" b="1" dirty="0"/>
              <a:t>Automate Reservation Process</a:t>
            </a:r>
            <a:endParaRPr lang="en-US" dirty="0"/>
          </a:p>
          <a:p>
            <a:pPr>
              <a:buFont typeface="Arial" panose="020B0604020202020204" pitchFamily="34" charset="0"/>
              <a:buChar char="•"/>
            </a:pPr>
            <a:r>
              <a:rPr lang="en-US" dirty="0"/>
              <a:t>Develop a user-friendly interface for booking, canceling, and modifying train tickets.</a:t>
            </a:r>
          </a:p>
          <a:p>
            <a:pPr>
              <a:buFont typeface="Arial" panose="020B0604020202020204" pitchFamily="34" charset="0"/>
              <a:buChar char="•"/>
            </a:pPr>
            <a:r>
              <a:rPr lang="en-US" dirty="0"/>
              <a:t>Ensure the system supports both online and offline bookings to cater to all user needs.</a:t>
            </a:r>
          </a:p>
          <a:p>
            <a:r>
              <a:rPr lang="en-US" b="1" dirty="0"/>
              <a:t>Secure Payment Processing</a:t>
            </a:r>
            <a:endParaRPr lang="en-US" dirty="0"/>
          </a:p>
          <a:p>
            <a:pPr>
              <a:buFont typeface="Arial" panose="020B0604020202020204" pitchFamily="34" charset="0"/>
              <a:buChar char="•"/>
            </a:pPr>
            <a:r>
              <a:rPr lang="en-US" dirty="0"/>
              <a:t>Integrate a secure payment gateway to handle transactions safely and efficiently.</a:t>
            </a:r>
          </a:p>
          <a:p>
            <a:pPr>
              <a:buFont typeface="Arial" panose="020B0604020202020204" pitchFamily="34" charset="0"/>
              <a:buChar char="•"/>
            </a:pPr>
            <a:r>
              <a:rPr lang="en-US" dirty="0"/>
              <a:t>Ensure compliance with payment security standards (e.g., PCI DSS) to protect user data</a:t>
            </a:r>
          </a:p>
          <a:p>
            <a:pPr>
              <a:buFont typeface="Arial" panose="020B0604020202020204" pitchFamily="34" charset="0"/>
              <a:buChar char="•"/>
            </a:pPr>
            <a:endParaRPr lang="en-US" dirty="0"/>
          </a:p>
          <a:p>
            <a:endParaRPr lang="en-US" dirty="0"/>
          </a:p>
        </p:txBody>
      </p:sp>
      <p:pic>
        <p:nvPicPr>
          <p:cNvPr id="8" name="Picture Placeholder 7">
            <a:extLst>
              <a:ext uri="{FF2B5EF4-FFF2-40B4-BE49-F238E27FC236}">
                <a16:creationId xmlns:a16="http://schemas.microsoft.com/office/drawing/2014/main" id="{D1B9F513-F476-4A77-A87E-61FF14033CCB}"/>
              </a:ext>
            </a:extLst>
          </p:cNvPr>
          <p:cNvPicPr>
            <a:picLocks noGrp="1" noChangeAspect="1"/>
          </p:cNvPicPr>
          <p:nvPr>
            <p:ph type="pic" sz="quarter" idx="11"/>
          </p:nvPr>
        </p:nvPicPr>
        <p:blipFill>
          <a:blip r:embed="rId3"/>
          <a:srcRect l="24726" r="24726"/>
          <a:stretch>
            <a:fillRect/>
          </a:stretch>
        </p:blipFill>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0"/>
            <a:ext cx="7965461" cy="105878"/>
          </a:xfrm>
        </p:spPr>
        <p:txBody>
          <a:bodyPr/>
          <a:lstStyle/>
          <a:p>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sp>
        <p:nvSpPr>
          <p:cNvPr id="4" name="Rectangle 1">
            <a:extLst>
              <a:ext uri="{FF2B5EF4-FFF2-40B4-BE49-F238E27FC236}">
                <a16:creationId xmlns:a16="http://schemas.microsoft.com/office/drawing/2014/main" id="{B5ACE5F0-0115-4539-9B0B-0127662862A1}"/>
              </a:ext>
            </a:extLst>
          </p:cNvPr>
          <p:cNvSpPr>
            <a:spLocks noGrp="1" noChangeArrowheads="1"/>
          </p:cNvSpPr>
          <p:nvPr>
            <p:ph sz="half" idx="2"/>
          </p:nvPr>
        </p:nvSpPr>
        <p:spPr bwMode="auto">
          <a:xfrm>
            <a:off x="2618072" y="1394242"/>
            <a:ext cx="957392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accent3">
                    <a:lumMod val="50000"/>
                  </a:schemeClr>
                </a:solidFill>
                <a:effectLst/>
              </a:rPr>
              <a:t>Database Management and Security</a:t>
            </a:r>
            <a:endParaRPr kumimoji="0" lang="en-US" altLang="en-US" sz="2400" b="0" i="0" u="none" strike="noStrike" cap="none" normalizeH="0" baseline="0" dirty="0">
              <a:ln>
                <a:noFill/>
              </a:ln>
              <a:solidFill>
                <a:schemeClr val="accent3">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3">
                    <a:lumMod val="50000"/>
                  </a:schemeClr>
                </a:solidFill>
                <a:effectLst/>
                <a:latin typeface="Arial" panose="020B0604020202020204" pitchFamily="34" charset="0"/>
              </a:rPr>
              <a:t>Design a robust database structure to store and manage reservation data efficiently.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3">
                    <a:lumMod val="50000"/>
                  </a:schemeClr>
                </a:solidFill>
                <a:effectLst/>
                <a:latin typeface="Arial" panose="020B0604020202020204" pitchFamily="34" charset="0"/>
              </a:rPr>
              <a:t>Implement advanced security measures to protect against data breaches and unauthorized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accent3">
                    <a:lumMod val="50000"/>
                  </a:schemeClr>
                </a:solidFill>
                <a:effectLst/>
              </a:rPr>
              <a:t>Data Analytics and Reporting</a:t>
            </a:r>
            <a:endParaRPr kumimoji="0" lang="en-US" altLang="en-US" sz="2400" b="0" i="0" u="none" strike="noStrike" cap="none" normalizeH="0" baseline="0" dirty="0">
              <a:ln>
                <a:noFill/>
              </a:ln>
              <a:solidFill>
                <a:schemeClr val="accent3">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3">
                    <a:lumMod val="50000"/>
                  </a:schemeClr>
                </a:solidFill>
                <a:effectLst/>
                <a:latin typeface="Arial" panose="020B0604020202020204" pitchFamily="34" charset="0"/>
              </a:rPr>
              <a:t>Enable data collection and analytics to provide insights into booking patterns, peak times, and user preferences.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3">
                    <a:lumMod val="50000"/>
                  </a:schemeClr>
                </a:solidFill>
                <a:effectLst/>
                <a:latin typeface="Arial" panose="020B0604020202020204" pitchFamily="34" charset="0"/>
              </a:rPr>
              <a:t>Develop reporting tools to assist railway authorities in decision-making and strategic planning.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accent3">
                    <a:lumMod val="50000"/>
                  </a:schemeClr>
                </a:solidFill>
                <a:effectLst/>
              </a:rPr>
              <a:t>Scalability and Performance</a:t>
            </a:r>
            <a:endParaRPr kumimoji="0" lang="en-US" altLang="en-US" sz="2400" b="0" i="0" u="none" strike="noStrike" cap="none" normalizeH="0" baseline="0" dirty="0">
              <a:ln>
                <a:noFill/>
              </a:ln>
              <a:solidFill>
                <a:schemeClr val="accent3">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3">
                    <a:lumMod val="50000"/>
                  </a:schemeClr>
                </a:solidFill>
                <a:effectLst/>
                <a:latin typeface="Arial" panose="020B0604020202020204" pitchFamily="34" charset="0"/>
              </a:rPr>
              <a:t>Ensure the system can handle high volumes of transactions during peak periods without performance degradation.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3">
                    <a:lumMod val="50000"/>
                  </a:schemeClr>
                </a:solidFill>
                <a:effectLst/>
                <a:latin typeface="Arial" panose="020B0604020202020204" pitchFamily="34" charset="0"/>
              </a:rPr>
              <a:t>Design the architecture to be scalable, allowing easy upgrades and expansions as needed</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9" y="1"/>
            <a:ext cx="7043617" cy="693018"/>
          </a:xfrm>
        </p:spPr>
        <p:txBody>
          <a:bodyPr/>
          <a:lstStyle/>
          <a:p>
            <a:r>
              <a:rPr lang="en-US" dirty="0"/>
              <a:t>SYSTEM ARCHITECTURE</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64808" y="928688"/>
            <a:ext cx="7043618" cy="5929312"/>
          </a:xfrm>
        </p:spPr>
        <p:txBody>
          <a:bodyPr>
            <a:normAutofit lnSpcReduction="10000"/>
          </a:bodyPr>
          <a:lstStyle/>
          <a:p>
            <a:r>
              <a:rPr lang="en-US" b="1" dirty="0"/>
              <a:t>Components of the System Architecture</a:t>
            </a:r>
          </a:p>
          <a:p>
            <a:pPr>
              <a:buFont typeface="+mj-lt"/>
              <a:buAutoNum type="arabicPeriod"/>
            </a:pPr>
            <a:r>
              <a:rPr lang="en-US" b="1" dirty="0"/>
              <a:t>Presentation Layer</a:t>
            </a:r>
            <a:endParaRPr lang="en-US" dirty="0"/>
          </a:p>
          <a:p>
            <a:r>
              <a:rPr lang="en-US" b="1" dirty="0"/>
              <a:t>          User Interface (UI):</a:t>
            </a:r>
            <a:endParaRPr lang="en-US" dirty="0"/>
          </a:p>
          <a:p>
            <a:pPr marL="1143000" lvl="2" indent="-228600">
              <a:buFont typeface="+mj-lt"/>
              <a:buAutoNum type="arabicPeriod"/>
            </a:pPr>
            <a:r>
              <a:rPr lang="en-US" dirty="0"/>
              <a:t>Web and Mobile Applications: User-friendly interfaces for passengers to book, cancel, and modify reservations.</a:t>
            </a:r>
          </a:p>
          <a:p>
            <a:pPr marL="1143000" lvl="2" indent="-228600">
              <a:buFont typeface="+mj-lt"/>
              <a:buAutoNum type="arabicPeriod"/>
            </a:pPr>
            <a:r>
              <a:rPr lang="en-US" dirty="0"/>
              <a:t>Admin Portal: Interfaces for railway staff to manage schedules, view reports, and handle customer support.</a:t>
            </a:r>
          </a:p>
          <a:p>
            <a:r>
              <a:rPr lang="en-US" b="1" dirty="0"/>
              <a:t>Application Layer</a:t>
            </a:r>
            <a:endParaRPr lang="en-US" dirty="0"/>
          </a:p>
          <a:p>
            <a:r>
              <a:rPr lang="en-US" b="1" dirty="0"/>
              <a:t>    Business Logic:</a:t>
            </a:r>
          </a:p>
          <a:p>
            <a:r>
              <a:rPr lang="en-US" dirty="0"/>
              <a:t>         Reservation Management: Handles booking,           cancellation, and modification logic.</a:t>
            </a:r>
          </a:p>
          <a:p>
            <a:pPr marL="457200" lvl="1" indent="0">
              <a:buNone/>
            </a:pPr>
            <a:r>
              <a:rPr lang="en-US" dirty="0"/>
              <a:t>   Schedule Management: Manages train schedules, availability, and route planning.</a:t>
            </a:r>
          </a:p>
          <a:p>
            <a:pPr marL="457200" lvl="1" indent="0">
              <a:buNone/>
            </a:pPr>
            <a:r>
              <a:rPr lang="en-US" dirty="0"/>
              <a:t>    Payment Processing: Integrates with payment gateways to process transactions securely.</a:t>
            </a:r>
          </a:p>
          <a:p>
            <a:endParaRPr lang="en-US" dirty="0"/>
          </a:p>
        </p:txBody>
      </p:sp>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9DB3-2E35-43E1-BF23-F96B541C6288}"/>
              </a:ext>
            </a:extLst>
          </p:cNvPr>
          <p:cNvSpPr>
            <a:spLocks noGrp="1"/>
          </p:cNvSpPr>
          <p:nvPr>
            <p:ph type="title"/>
          </p:nvPr>
        </p:nvSpPr>
        <p:spPr>
          <a:xfrm flipV="1">
            <a:off x="4364809" y="1"/>
            <a:ext cx="7043617" cy="67378"/>
          </a:xfrm>
        </p:spPr>
        <p:txBody>
          <a:bodyPr/>
          <a:lstStyle/>
          <a:p>
            <a:endParaRPr lang="en-US" dirty="0"/>
          </a:p>
        </p:txBody>
      </p:sp>
      <p:sp>
        <p:nvSpPr>
          <p:cNvPr id="3" name="Slide Number Placeholder 2">
            <a:extLst>
              <a:ext uri="{FF2B5EF4-FFF2-40B4-BE49-F238E27FC236}">
                <a16:creationId xmlns:a16="http://schemas.microsoft.com/office/drawing/2014/main" id="{3828B735-08DF-4C05-93FA-1F45828F1412}"/>
              </a:ext>
            </a:extLst>
          </p:cNvPr>
          <p:cNvSpPr>
            <a:spLocks noGrp="1"/>
          </p:cNvSpPr>
          <p:nvPr>
            <p:ph type="sldNum" sz="quarter" idx="10"/>
          </p:nvPr>
        </p:nvSpPr>
        <p:spPr/>
        <p:txBody>
          <a:bodyPr/>
          <a:lstStyle/>
          <a:p>
            <a:fld id="{48F63A3B-78C7-47BE-AE5E-E10140E04643}" type="slidenum">
              <a:rPr lang="en-US" smtClean="0"/>
              <a:pPr/>
              <a:t>7</a:t>
            </a:fld>
            <a:endParaRPr lang="en-US" dirty="0"/>
          </a:p>
        </p:txBody>
      </p:sp>
      <p:sp>
        <p:nvSpPr>
          <p:cNvPr id="4" name="Content Placeholder 3">
            <a:extLst>
              <a:ext uri="{FF2B5EF4-FFF2-40B4-BE49-F238E27FC236}">
                <a16:creationId xmlns:a16="http://schemas.microsoft.com/office/drawing/2014/main" id="{A8D24BA2-70B1-47CE-9A20-A7F045582C13}"/>
              </a:ext>
            </a:extLst>
          </p:cNvPr>
          <p:cNvSpPr>
            <a:spLocks noGrp="1"/>
          </p:cNvSpPr>
          <p:nvPr>
            <p:ph idx="11"/>
          </p:nvPr>
        </p:nvSpPr>
        <p:spPr>
          <a:xfrm>
            <a:off x="4364808" y="644893"/>
            <a:ext cx="7043618" cy="6145729"/>
          </a:xfrm>
        </p:spPr>
        <p:txBody>
          <a:bodyPr>
            <a:normAutofit fontScale="92500" lnSpcReduction="10000"/>
          </a:bodyPr>
          <a:lstStyle/>
          <a:p>
            <a:r>
              <a:rPr lang="en-US" b="1" dirty="0"/>
              <a:t>3.Data Access Layer</a:t>
            </a:r>
            <a:endParaRPr lang="en-US" dirty="0"/>
          </a:p>
          <a:p>
            <a:pPr>
              <a:buFont typeface="Arial" panose="020B0604020202020204" pitchFamily="34" charset="0"/>
              <a:buChar char="•"/>
            </a:pPr>
            <a:r>
              <a:rPr lang="en-US" b="1" dirty="0"/>
              <a:t>Database Management:</a:t>
            </a:r>
            <a:endParaRPr lang="en-US" dirty="0"/>
          </a:p>
          <a:p>
            <a:pPr marL="742950" lvl="1" indent="-285750">
              <a:buFont typeface="Arial" panose="020B0604020202020204" pitchFamily="34" charset="0"/>
              <a:buChar char="•"/>
            </a:pPr>
            <a:r>
              <a:rPr lang="en-US" dirty="0"/>
              <a:t>Relational Databases: Store structured data (e.g., user information, reservations, schedules).</a:t>
            </a:r>
          </a:p>
          <a:p>
            <a:pPr marL="742950" lvl="1" indent="-285750">
              <a:buFont typeface="Arial" panose="020B0604020202020204" pitchFamily="34" charset="0"/>
              <a:buChar char="•"/>
            </a:pPr>
            <a:r>
              <a:rPr lang="en-US" dirty="0"/>
              <a:t>NoSQL Databases: Handle unstructured data and support high availability (e.g., logs, real-time analytics).</a:t>
            </a:r>
          </a:p>
          <a:p>
            <a:r>
              <a:rPr lang="en-US" b="1" dirty="0"/>
              <a:t>4.Security Layer</a:t>
            </a:r>
            <a:endParaRPr lang="en-US" dirty="0"/>
          </a:p>
          <a:p>
            <a:pPr>
              <a:buFont typeface="Arial" panose="020B0604020202020204" pitchFamily="34" charset="0"/>
              <a:buChar char="•"/>
            </a:pPr>
            <a:r>
              <a:rPr lang="en-US" b="1" dirty="0"/>
              <a:t>Authentication and Authorization:</a:t>
            </a:r>
            <a:endParaRPr lang="en-US" dirty="0"/>
          </a:p>
          <a:p>
            <a:pPr marL="742950" lvl="1" indent="-285750">
              <a:buFont typeface="Arial" panose="020B0604020202020204" pitchFamily="34" charset="0"/>
              <a:buChar char="•"/>
            </a:pPr>
            <a:r>
              <a:rPr lang="en-US" dirty="0"/>
              <a:t>User Authentication: Ensure secure login using mechanisms like OAuth, JWT.</a:t>
            </a:r>
          </a:p>
          <a:p>
            <a:pPr marL="742950" lvl="1" indent="-285750">
              <a:buFont typeface="Arial" panose="020B0604020202020204" pitchFamily="34" charset="0"/>
              <a:buChar char="•"/>
            </a:pPr>
            <a:r>
              <a:rPr lang="en-US" dirty="0"/>
              <a:t>Role-Based Access Control: Manage permissions based on user roles.</a:t>
            </a:r>
          </a:p>
          <a:p>
            <a:pPr>
              <a:buFont typeface="Arial" panose="020B0604020202020204" pitchFamily="34" charset="0"/>
              <a:buChar char="•"/>
            </a:pPr>
            <a:r>
              <a:rPr lang="en-US" b="1" dirty="0"/>
              <a:t>Data Encryption:</a:t>
            </a:r>
            <a:endParaRPr lang="en-US" dirty="0"/>
          </a:p>
          <a:p>
            <a:pPr marL="742950" lvl="1" indent="-285750">
              <a:buFont typeface="Arial" panose="020B0604020202020204" pitchFamily="34" charset="0"/>
              <a:buChar char="•"/>
            </a:pPr>
            <a:r>
              <a:rPr lang="en-US" dirty="0"/>
              <a:t>Encrypt sensitive data both in transit and at rest to protect user information.</a:t>
            </a:r>
          </a:p>
          <a:p>
            <a:pPr>
              <a:buFont typeface="Arial" panose="020B0604020202020204" pitchFamily="34" charset="0"/>
              <a:buChar char="•"/>
            </a:pPr>
            <a:r>
              <a:rPr lang="en-US" b="1" dirty="0"/>
              <a:t>Firewall and Intrusion Detection:</a:t>
            </a:r>
            <a:endParaRPr lang="en-US" dirty="0"/>
          </a:p>
          <a:p>
            <a:pPr marL="742950" lvl="1" indent="-285750">
              <a:buFont typeface="Arial" panose="020B0604020202020204" pitchFamily="34" charset="0"/>
              <a:buChar char="•"/>
            </a:pPr>
            <a:r>
              <a:rPr lang="en-US" dirty="0"/>
              <a:t>Protect the system from unauthorized access and cyber threats</a:t>
            </a:r>
          </a:p>
          <a:p>
            <a:endParaRPr lang="en-US" dirty="0"/>
          </a:p>
        </p:txBody>
      </p:sp>
    </p:spTree>
    <p:extLst>
      <p:ext uri="{BB962C8B-B14F-4D97-AF65-F5344CB8AC3E}">
        <p14:creationId xmlns:p14="http://schemas.microsoft.com/office/powerpoint/2010/main" val="238232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Program snippet</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146434"/>
            <a:ext cx="3436219" cy="4456497"/>
          </a:xfrm>
        </p:spPr>
        <p:txBody>
          <a:bodyPr>
            <a:normAutofit fontScale="92500" lnSpcReduction="20000"/>
          </a:bodyPr>
          <a:lstStyle/>
          <a:p>
            <a:r>
              <a:rPr lang="en-US" dirty="0"/>
              <a:t>import </a:t>
            </a:r>
            <a:r>
              <a:rPr lang="en-US" dirty="0" err="1"/>
              <a:t>java.util.ArrayList</a:t>
            </a:r>
            <a:r>
              <a:rPr lang="en-US" dirty="0"/>
              <a:t>;</a:t>
            </a:r>
          </a:p>
          <a:p>
            <a:r>
              <a:rPr lang="en-US" dirty="0"/>
              <a:t> import </a:t>
            </a:r>
            <a:r>
              <a:rPr lang="en-US" dirty="0" err="1"/>
              <a:t>java.util.Scanner</a:t>
            </a:r>
            <a:r>
              <a:rPr lang="en-US" dirty="0"/>
              <a:t>; </a:t>
            </a:r>
          </a:p>
          <a:p>
            <a:r>
              <a:rPr lang="en-US" dirty="0"/>
              <a:t>class Train { </a:t>
            </a:r>
          </a:p>
          <a:p>
            <a:r>
              <a:rPr lang="en-US" dirty="0"/>
              <a:t>private int id;</a:t>
            </a:r>
          </a:p>
          <a:p>
            <a:r>
              <a:rPr lang="en-US" dirty="0"/>
              <a:t> private String name;</a:t>
            </a:r>
          </a:p>
          <a:p>
            <a:r>
              <a:rPr lang="en-US" dirty="0"/>
              <a:t> private int </a:t>
            </a:r>
            <a:r>
              <a:rPr lang="en-US" dirty="0" err="1"/>
              <a:t>totalSeats</a:t>
            </a:r>
            <a:r>
              <a:rPr lang="en-US" dirty="0"/>
              <a:t>;</a:t>
            </a:r>
          </a:p>
          <a:p>
            <a:r>
              <a:rPr lang="en-US" dirty="0"/>
              <a:t> private int </a:t>
            </a:r>
            <a:r>
              <a:rPr lang="en-US" dirty="0" err="1"/>
              <a:t>availableSeats</a:t>
            </a:r>
            <a:r>
              <a:rPr lang="en-US" dirty="0"/>
              <a:t>; </a:t>
            </a:r>
          </a:p>
          <a:p>
            <a:r>
              <a:rPr lang="en-US" dirty="0"/>
              <a:t>public Train(int id, String name, int </a:t>
            </a:r>
            <a:r>
              <a:rPr lang="en-US" dirty="0" err="1"/>
              <a:t>totalSeats</a:t>
            </a:r>
            <a:r>
              <a:rPr lang="en-US" dirty="0"/>
              <a:t>){</a:t>
            </a:r>
          </a:p>
          <a:p>
            <a:r>
              <a:rPr lang="en-US" dirty="0"/>
              <a:t> this.id = id; </a:t>
            </a:r>
          </a:p>
          <a:p>
            <a:r>
              <a:rPr lang="en-US" dirty="0"/>
              <a:t>this.name = name; </a:t>
            </a:r>
          </a:p>
          <a:p>
            <a:r>
              <a:rPr lang="en-US" dirty="0" err="1"/>
              <a:t>this.totalSeats</a:t>
            </a:r>
            <a:r>
              <a:rPr lang="en-US" dirty="0"/>
              <a:t> = </a:t>
            </a:r>
            <a:r>
              <a:rPr lang="en-US" dirty="0" err="1"/>
              <a:t>totalSeats</a:t>
            </a:r>
            <a:r>
              <a:rPr lang="en-US" dirty="0"/>
              <a:t>;</a:t>
            </a:r>
          </a:p>
          <a:p>
            <a:r>
              <a:rPr lang="en-US" dirty="0" err="1"/>
              <a:t>this.availableSeats</a:t>
            </a:r>
            <a:r>
              <a:rPr lang="en-US" dirty="0"/>
              <a:t> = </a:t>
            </a:r>
            <a:r>
              <a:rPr lang="en-US" dirty="0" err="1"/>
              <a:t>totalSeats</a:t>
            </a:r>
            <a:r>
              <a:rPr lang="en-US" dirty="0"/>
              <a:t>;</a:t>
            </a:r>
          </a:p>
          <a:p>
            <a:r>
              <a:rPr lang="en-US" dirty="0"/>
              <a:t> }</a:t>
            </a:r>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a:off x="4782159" y="2057020"/>
            <a:ext cx="3284951" cy="4690289"/>
          </a:xfrm>
        </p:spPr>
        <p:txBody>
          <a:bodyPr>
            <a:normAutofit fontScale="92500" lnSpcReduction="20000"/>
          </a:bodyPr>
          <a:lstStyle/>
          <a:p>
            <a:r>
              <a:rPr lang="en-US" dirty="0"/>
              <a:t>public int </a:t>
            </a:r>
            <a:r>
              <a:rPr lang="en-US" dirty="0" err="1"/>
              <a:t>getId</a:t>
            </a:r>
            <a:r>
              <a:rPr lang="en-US" dirty="0"/>
              <a:t>() { </a:t>
            </a:r>
          </a:p>
          <a:p>
            <a:r>
              <a:rPr lang="en-US" dirty="0"/>
              <a:t>return id; </a:t>
            </a:r>
          </a:p>
          <a:p>
            <a:r>
              <a:rPr lang="en-US" dirty="0"/>
              <a:t>} public String </a:t>
            </a:r>
            <a:r>
              <a:rPr lang="en-US" dirty="0" err="1"/>
              <a:t>getName</a:t>
            </a:r>
            <a:r>
              <a:rPr lang="en-US" dirty="0"/>
              <a:t>()</a:t>
            </a:r>
          </a:p>
          <a:p>
            <a:r>
              <a:rPr lang="en-US" dirty="0"/>
              <a:t> { </a:t>
            </a:r>
          </a:p>
          <a:p>
            <a:r>
              <a:rPr lang="en-US" dirty="0"/>
              <a:t>return name; } </a:t>
            </a:r>
          </a:p>
          <a:p>
            <a:r>
              <a:rPr lang="en-US" dirty="0"/>
              <a:t>public int </a:t>
            </a:r>
            <a:r>
              <a:rPr lang="en-US" dirty="0" err="1"/>
              <a:t>getAvailableSeats</a:t>
            </a:r>
            <a:r>
              <a:rPr lang="en-US" dirty="0"/>
              <a:t>()</a:t>
            </a:r>
          </a:p>
          <a:p>
            <a:r>
              <a:rPr lang="en-US" dirty="0"/>
              <a:t> { </a:t>
            </a:r>
          </a:p>
          <a:p>
            <a:r>
              <a:rPr lang="en-US" dirty="0"/>
              <a:t>return </a:t>
            </a:r>
            <a:r>
              <a:rPr lang="en-US" dirty="0" err="1"/>
              <a:t>availableSeats</a:t>
            </a:r>
            <a:r>
              <a:rPr lang="en-US" dirty="0"/>
              <a:t>;</a:t>
            </a:r>
          </a:p>
          <a:p>
            <a:r>
              <a:rPr lang="en-US" dirty="0"/>
              <a:t>} public </a:t>
            </a:r>
            <a:r>
              <a:rPr lang="en-US" dirty="0" err="1"/>
              <a:t>boolean</a:t>
            </a:r>
            <a:r>
              <a:rPr lang="en-US" dirty="0"/>
              <a:t> </a:t>
            </a:r>
            <a:r>
              <a:rPr lang="en-US" dirty="0" err="1"/>
              <a:t>bookSeat</a:t>
            </a:r>
            <a:r>
              <a:rPr lang="en-US" dirty="0"/>
              <a:t>() </a:t>
            </a:r>
          </a:p>
          <a:p>
            <a:r>
              <a:rPr lang="en-US" dirty="0"/>
              <a:t>{ if (</a:t>
            </a:r>
            <a:r>
              <a:rPr lang="en-US" dirty="0" err="1"/>
              <a:t>availableSeats</a:t>
            </a:r>
            <a:r>
              <a:rPr lang="en-US" dirty="0"/>
              <a:t> &gt; 0)</a:t>
            </a:r>
          </a:p>
          <a:p>
            <a:r>
              <a:rPr lang="en-US" dirty="0"/>
              <a:t> { </a:t>
            </a:r>
            <a:r>
              <a:rPr lang="en-US" dirty="0" err="1"/>
              <a:t>availableSeats</a:t>
            </a:r>
            <a:r>
              <a:rPr lang="en-US" dirty="0"/>
              <a:t>--; return true;</a:t>
            </a:r>
          </a:p>
          <a:p>
            <a:r>
              <a:rPr lang="en-US" dirty="0"/>
              <a:t> } else</a:t>
            </a:r>
          </a:p>
          <a:p>
            <a:r>
              <a:rPr lang="en-US" dirty="0"/>
              <a:t> { return false;</a:t>
            </a:r>
          </a:p>
          <a:p>
            <a:r>
              <a:rPr lang="en-US" dirty="0"/>
              <a:t> } }</a:t>
            </a:r>
          </a:p>
        </p:txBody>
      </p:sp>
    </p:spTree>
    <p:extLst>
      <p:ext uri="{BB962C8B-B14F-4D97-AF65-F5344CB8AC3E}">
        <p14:creationId xmlns:p14="http://schemas.microsoft.com/office/powerpoint/2010/main" val="246859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flipV="1">
            <a:off x="914400" y="279134"/>
            <a:ext cx="7631709" cy="132028"/>
          </a:xfrm>
        </p:spPr>
        <p:txBody>
          <a:bodyPr/>
          <a:lstStyle/>
          <a:p>
            <a:r>
              <a:rPr lang="en-US" dirty="0"/>
              <a:t> </a:t>
            </a:r>
            <a:br>
              <a:rPr lang="en-US" dirty="0"/>
            </a:br>
            <a:endParaRPr lang="en-US" dirty="0"/>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914400" y="457200"/>
            <a:ext cx="3282950" cy="6400800"/>
          </a:xfrm>
        </p:spPr>
        <p:txBody>
          <a:bodyPr>
            <a:normAutofit fontScale="85000" lnSpcReduction="20000"/>
          </a:bodyPr>
          <a:lstStyle/>
          <a:p>
            <a:pPr marL="0" indent="0">
              <a:buNone/>
            </a:pPr>
            <a:r>
              <a:rPr lang="en-US" dirty="0"/>
              <a:t>public </a:t>
            </a:r>
            <a:r>
              <a:rPr lang="en-US" dirty="0" err="1"/>
              <a:t>boolean</a:t>
            </a:r>
            <a:r>
              <a:rPr lang="en-US" dirty="0"/>
              <a:t> </a:t>
            </a:r>
          </a:p>
          <a:p>
            <a:pPr marL="0" indent="0">
              <a:buNone/>
            </a:pPr>
            <a:r>
              <a:rPr lang="en-US" dirty="0" err="1"/>
              <a:t>cancelSeat</a:t>
            </a:r>
            <a:r>
              <a:rPr lang="en-US" dirty="0"/>
              <a:t>()</a:t>
            </a:r>
          </a:p>
          <a:p>
            <a:pPr marL="0" indent="0">
              <a:buNone/>
            </a:pPr>
            <a:r>
              <a:rPr lang="en-US" dirty="0"/>
              <a:t> { </a:t>
            </a:r>
          </a:p>
          <a:p>
            <a:pPr marL="0" indent="0">
              <a:buNone/>
            </a:pPr>
            <a:r>
              <a:rPr lang="en-US" dirty="0"/>
              <a:t>if (</a:t>
            </a:r>
            <a:r>
              <a:rPr lang="en-US" dirty="0" err="1"/>
              <a:t>availableSeats</a:t>
            </a:r>
            <a:r>
              <a:rPr lang="en-US" dirty="0"/>
              <a:t> &lt; </a:t>
            </a:r>
            <a:r>
              <a:rPr lang="en-US" dirty="0" err="1"/>
              <a:t>totalSeats</a:t>
            </a:r>
            <a:r>
              <a:rPr lang="en-US" dirty="0"/>
              <a:t>) </a:t>
            </a:r>
          </a:p>
          <a:p>
            <a:pPr marL="0" indent="0">
              <a:buNone/>
            </a:pPr>
            <a:r>
              <a:rPr lang="en-US" dirty="0"/>
              <a:t>{ </a:t>
            </a:r>
            <a:r>
              <a:rPr lang="en-US" dirty="0" err="1"/>
              <a:t>availableSeats</a:t>
            </a:r>
            <a:r>
              <a:rPr lang="en-US" dirty="0"/>
              <a:t>++; </a:t>
            </a:r>
          </a:p>
          <a:p>
            <a:pPr marL="0" indent="0">
              <a:buNone/>
            </a:pPr>
            <a:r>
              <a:rPr lang="en-US" dirty="0"/>
              <a:t>return true;</a:t>
            </a:r>
          </a:p>
          <a:p>
            <a:pPr marL="0" indent="0">
              <a:buNone/>
            </a:pPr>
            <a:r>
              <a:rPr lang="en-US" dirty="0"/>
              <a:t> } else </a:t>
            </a:r>
          </a:p>
          <a:p>
            <a:pPr marL="0" indent="0">
              <a:buNone/>
            </a:pPr>
            <a:r>
              <a:rPr lang="en-US" dirty="0"/>
              <a:t>{ return false;</a:t>
            </a:r>
          </a:p>
          <a:p>
            <a:pPr marL="0" indent="0">
              <a:buNone/>
            </a:pPr>
            <a:r>
              <a:rPr lang="en-US" dirty="0"/>
              <a:t> } } }</a:t>
            </a:r>
          </a:p>
          <a:p>
            <a:pPr marL="0" indent="0">
              <a:buNone/>
            </a:pPr>
            <a:r>
              <a:rPr lang="en-US" dirty="0"/>
              <a:t>class </a:t>
            </a:r>
            <a:r>
              <a:rPr lang="en-US" dirty="0" err="1"/>
              <a:t>RailwayReservationSystem</a:t>
            </a:r>
            <a:r>
              <a:rPr lang="en-US" dirty="0"/>
              <a:t> </a:t>
            </a:r>
          </a:p>
          <a:p>
            <a:pPr marL="0" indent="0">
              <a:buNone/>
            </a:pPr>
            <a:r>
              <a:rPr lang="en-US" dirty="0"/>
              <a:t>{ private </a:t>
            </a:r>
            <a:r>
              <a:rPr lang="en-US" dirty="0" err="1"/>
              <a:t>ArrayList</a:t>
            </a:r>
            <a:r>
              <a:rPr lang="en-US" dirty="0"/>
              <a:t>&lt;Train&gt; trains;</a:t>
            </a:r>
          </a:p>
          <a:p>
            <a:pPr marL="0" indent="0">
              <a:buNone/>
            </a:pPr>
            <a:r>
              <a:rPr lang="en-US" dirty="0" err="1"/>
              <a:t>publicRailwayReservationSystem</a:t>
            </a:r>
            <a:r>
              <a:rPr lang="en-US" dirty="0"/>
              <a:t>() { trains = new </a:t>
            </a:r>
            <a:r>
              <a:rPr lang="en-US" dirty="0" err="1"/>
              <a:t>ArrayList</a:t>
            </a:r>
            <a:r>
              <a:rPr lang="en-US" dirty="0"/>
              <a:t>&lt;&gt;();</a:t>
            </a:r>
          </a:p>
          <a:p>
            <a:pPr marL="0" indent="0">
              <a:buNone/>
            </a:pPr>
            <a:r>
              <a:rPr lang="en-US" dirty="0"/>
              <a:t> // Initialize with some trains</a:t>
            </a:r>
          </a:p>
          <a:p>
            <a:pPr marL="0" indent="0">
              <a:buNone/>
            </a:pPr>
            <a:r>
              <a:rPr lang="en-US" dirty="0" err="1"/>
              <a:t>trains.add</a:t>
            </a:r>
            <a:r>
              <a:rPr lang="en-US" dirty="0"/>
              <a:t>(new Train(1, "Express A", 100)); </a:t>
            </a:r>
          </a:p>
          <a:p>
            <a:pPr marL="0" indent="0">
              <a:buNone/>
            </a:pPr>
            <a:r>
              <a:rPr lang="en-US" dirty="0" err="1"/>
              <a:t>trains.add</a:t>
            </a:r>
            <a:r>
              <a:rPr lang="en-US" dirty="0"/>
              <a:t>(new Train(2, "Express B", 150)); </a:t>
            </a:r>
          </a:p>
          <a:p>
            <a:pPr marL="0" indent="0">
              <a:buNone/>
            </a:pPr>
            <a:r>
              <a:rPr lang="en-US" dirty="0" err="1"/>
              <a:t>trains.add</a:t>
            </a:r>
            <a:r>
              <a:rPr lang="en-US" dirty="0"/>
              <a:t>(new Train(3, "Express C", 200)); }</a:t>
            </a:r>
          </a:p>
          <a:p>
            <a:pPr marL="0" indent="0">
              <a:buNone/>
            </a:pPr>
            <a:r>
              <a:rPr lang="en-US" dirty="0"/>
              <a:t>public void </a:t>
            </a:r>
            <a:r>
              <a:rPr lang="en-US" dirty="0" err="1"/>
              <a:t>displayTrains</a:t>
            </a:r>
            <a:r>
              <a:rPr lang="en-US" dirty="0"/>
              <a:t>()</a:t>
            </a:r>
          </a:p>
          <a:p>
            <a:pPr marL="0" indent="0">
              <a:buNone/>
            </a:pPr>
            <a:r>
              <a:rPr lang="en-US" dirty="0"/>
              <a:t> </a:t>
            </a:r>
          </a:p>
        </p:txBody>
      </p:sp>
      <p:sp>
        <p:nvSpPr>
          <p:cNvPr id="13" name="Content Placeholder 5">
            <a:extLst>
              <a:ext uri="{FF2B5EF4-FFF2-40B4-BE49-F238E27FC236}">
                <a16:creationId xmlns:a16="http://schemas.microsoft.com/office/drawing/2014/main" id="{58AC0C8B-8A7A-9FAE-2D0F-4D1C3A8C3FA5}"/>
              </a:ext>
            </a:extLst>
          </p:cNvPr>
          <p:cNvSpPr>
            <a:spLocks noGrp="1"/>
          </p:cNvSpPr>
          <p:nvPr>
            <p:ph sz="half" idx="1"/>
          </p:nvPr>
        </p:nvSpPr>
        <p:spPr>
          <a:xfrm>
            <a:off x="4781550" y="457200"/>
            <a:ext cx="3763963" cy="6400800"/>
          </a:xfrm>
        </p:spPr>
        <p:txBody>
          <a:bodyPr>
            <a:normAutofit fontScale="92500" lnSpcReduction="20000"/>
          </a:bodyPr>
          <a:lstStyle/>
          <a:p>
            <a:r>
              <a:rPr lang="en-US" dirty="0"/>
              <a:t>public void </a:t>
            </a:r>
            <a:r>
              <a:rPr lang="en-US" dirty="0" err="1"/>
              <a:t>displayTrains</a:t>
            </a:r>
            <a:r>
              <a:rPr lang="en-US" dirty="0"/>
              <a:t>()</a:t>
            </a:r>
          </a:p>
          <a:p>
            <a:r>
              <a:rPr lang="en-US" dirty="0"/>
              <a:t> { </a:t>
            </a:r>
            <a:r>
              <a:rPr lang="en-US" dirty="0" err="1"/>
              <a:t>System.out.println</a:t>
            </a:r>
            <a:r>
              <a:rPr lang="en-US" dirty="0"/>
              <a:t>("Train List:");</a:t>
            </a:r>
          </a:p>
          <a:p>
            <a:r>
              <a:rPr lang="en-US" dirty="0"/>
              <a:t>for (Train </a:t>
            </a:r>
            <a:r>
              <a:rPr lang="en-US" dirty="0" err="1"/>
              <a:t>train</a:t>
            </a:r>
            <a:r>
              <a:rPr lang="en-US" dirty="0"/>
              <a:t> : trains) {</a:t>
            </a:r>
          </a:p>
          <a:p>
            <a:r>
              <a:rPr lang="en-US" dirty="0"/>
              <a:t> </a:t>
            </a:r>
            <a:r>
              <a:rPr lang="en-US" dirty="0" err="1"/>
              <a:t>System.out.println</a:t>
            </a:r>
            <a:r>
              <a:rPr lang="en-US" dirty="0"/>
              <a:t>("ID: " + </a:t>
            </a:r>
            <a:r>
              <a:rPr lang="en-US" dirty="0" err="1"/>
              <a:t>train.getId</a:t>
            </a:r>
            <a:r>
              <a:rPr lang="en-US" dirty="0"/>
              <a:t>() + ", Name: " + </a:t>
            </a:r>
            <a:r>
              <a:rPr lang="en-US" dirty="0" err="1"/>
              <a:t>train.getName</a:t>
            </a:r>
            <a:r>
              <a:rPr lang="en-US" dirty="0"/>
              <a:t>() + ", Available Seats: " + </a:t>
            </a:r>
            <a:r>
              <a:rPr lang="en-US" dirty="0" err="1"/>
              <a:t>train.getAvailableSeats</a:t>
            </a:r>
            <a:r>
              <a:rPr lang="en-US" dirty="0"/>
              <a:t>());</a:t>
            </a:r>
          </a:p>
          <a:p>
            <a:r>
              <a:rPr lang="en-US" dirty="0"/>
              <a:t> } } public </a:t>
            </a:r>
            <a:r>
              <a:rPr lang="en-US" dirty="0" err="1"/>
              <a:t>boolean</a:t>
            </a:r>
            <a:r>
              <a:rPr lang="en-US" dirty="0"/>
              <a:t> </a:t>
            </a:r>
            <a:r>
              <a:rPr lang="en-US" dirty="0" err="1"/>
              <a:t>bookTicket</a:t>
            </a:r>
            <a:r>
              <a:rPr lang="en-US" dirty="0"/>
              <a:t>(int </a:t>
            </a:r>
            <a:r>
              <a:rPr lang="en-US" dirty="0" err="1"/>
              <a:t>trainId</a:t>
            </a:r>
            <a:r>
              <a:rPr lang="en-US" dirty="0"/>
              <a:t>) {</a:t>
            </a:r>
          </a:p>
          <a:p>
            <a:r>
              <a:rPr lang="en-US" dirty="0"/>
              <a:t> for (Train </a:t>
            </a:r>
            <a:r>
              <a:rPr lang="en-US" dirty="0" err="1"/>
              <a:t>train</a:t>
            </a:r>
            <a:r>
              <a:rPr lang="en-US" dirty="0"/>
              <a:t> : trains) { </a:t>
            </a:r>
          </a:p>
          <a:p>
            <a:r>
              <a:rPr lang="en-US" dirty="0"/>
              <a:t>if (</a:t>
            </a:r>
            <a:r>
              <a:rPr lang="en-US" dirty="0" err="1"/>
              <a:t>train.getId</a:t>
            </a:r>
            <a:r>
              <a:rPr lang="en-US" dirty="0"/>
              <a:t>() == </a:t>
            </a:r>
            <a:r>
              <a:rPr lang="en-US" dirty="0" err="1"/>
              <a:t>trainId</a:t>
            </a:r>
            <a:r>
              <a:rPr lang="en-US" dirty="0"/>
              <a:t>)</a:t>
            </a:r>
          </a:p>
          <a:p>
            <a:r>
              <a:rPr lang="en-US" dirty="0"/>
              <a:t> { return </a:t>
            </a:r>
            <a:r>
              <a:rPr lang="en-US" dirty="0" err="1"/>
              <a:t>train.bookSeat</a:t>
            </a:r>
            <a:r>
              <a:rPr lang="en-US" dirty="0"/>
              <a:t>();</a:t>
            </a:r>
          </a:p>
          <a:p>
            <a:r>
              <a:rPr lang="en-US" dirty="0"/>
              <a:t> } } return false; }</a:t>
            </a:r>
          </a:p>
          <a:p>
            <a:r>
              <a:rPr lang="en-US" dirty="0"/>
              <a:t>public </a:t>
            </a:r>
            <a:r>
              <a:rPr lang="en-US" dirty="0" err="1"/>
              <a:t>boolean</a:t>
            </a:r>
            <a:r>
              <a:rPr lang="en-US" dirty="0"/>
              <a:t> </a:t>
            </a:r>
            <a:r>
              <a:rPr lang="en-US" dirty="0" err="1"/>
              <a:t>cancelTicket</a:t>
            </a:r>
            <a:r>
              <a:rPr lang="en-US" dirty="0"/>
              <a:t>(int </a:t>
            </a:r>
            <a:r>
              <a:rPr lang="en-US" dirty="0" err="1"/>
              <a:t>trainId</a:t>
            </a:r>
            <a:r>
              <a:rPr lang="en-US" dirty="0"/>
              <a:t>)</a:t>
            </a:r>
          </a:p>
          <a:p>
            <a:r>
              <a:rPr lang="en-US" dirty="0"/>
              <a:t> { for (Train </a:t>
            </a:r>
            <a:r>
              <a:rPr lang="en-US" dirty="0" err="1"/>
              <a:t>train</a:t>
            </a:r>
            <a:r>
              <a:rPr lang="en-US" dirty="0"/>
              <a:t> : trains)</a:t>
            </a:r>
          </a:p>
          <a:p>
            <a:r>
              <a:rPr lang="en-US" dirty="0"/>
              <a:t> { if (</a:t>
            </a:r>
            <a:r>
              <a:rPr lang="en-US" dirty="0" err="1"/>
              <a:t>train.getId</a:t>
            </a:r>
            <a:r>
              <a:rPr lang="en-US" dirty="0"/>
              <a:t>() == </a:t>
            </a:r>
            <a:r>
              <a:rPr lang="en-US" dirty="0" err="1"/>
              <a:t>trainId</a:t>
            </a:r>
            <a:endParaRPr lang="en-US" dirty="0"/>
          </a:p>
          <a:p>
            <a:r>
              <a:rPr lang="en-US" dirty="0"/>
              <a:t>) { return </a:t>
            </a:r>
            <a:r>
              <a:rPr lang="en-US" dirty="0" err="1"/>
              <a:t>train.cancelSeat</a:t>
            </a:r>
            <a:r>
              <a:rPr lang="en-US" dirty="0"/>
              <a:t>(); </a:t>
            </a:r>
          </a:p>
          <a:p>
            <a:r>
              <a:rPr lang="en-US" dirty="0"/>
              <a:t>} } return false;</a:t>
            </a:r>
          </a:p>
          <a:p>
            <a:r>
              <a:rPr lang="en-US" dirty="0"/>
              <a:t> }</a:t>
            </a:r>
          </a:p>
        </p:txBody>
      </p:sp>
      <p:pic>
        <p:nvPicPr>
          <p:cNvPr id="10" name="Picture Placeholder 9" descr="A person wearing a blue suit and headphones pointing at a computer">
            <a:extLst>
              <a:ext uri="{FF2B5EF4-FFF2-40B4-BE49-F238E27FC236}">
                <a16:creationId xmlns:a16="http://schemas.microsoft.com/office/drawing/2014/main" id="{DD0A0899-5B02-CEB5-E5DD-448B169C2377}"/>
              </a:ext>
            </a:extLst>
          </p:cNvPr>
          <p:cNvPicPr>
            <a:picLocks noGrp="1" noChangeAspect="1"/>
          </p:cNvPicPr>
          <p:nvPr>
            <p:ph type="pic" sz="quarter" idx="14"/>
          </p:nvPr>
        </p:nvPicPr>
        <p:blipFill rotWithShape="1">
          <a:blip r:embed="rId3">
            <a:duotone>
              <a:prstClr val="black"/>
              <a:schemeClr val="accent1">
                <a:tint val="45000"/>
                <a:satMod val="400000"/>
              </a:schemeClr>
            </a:duotone>
          </a:blip>
          <a:srcRect l="31888" r="31888"/>
          <a:stretch/>
        </p:blipFill>
        <p:spPr>
          <a:xfrm>
            <a:off x="8989454" y="965393"/>
            <a:ext cx="3202545" cy="5892607"/>
          </a:xfrm>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194161964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{FE861985-4871-4688-B8F2-5CEE507B7C56}tf78438558_win32</Template>
  <TotalTime>144</TotalTime>
  <Words>1555</Words>
  <Application>Microsoft Office PowerPoint</Application>
  <PresentationFormat>Widescreen</PresentationFormat>
  <Paragraphs>194</Paragraphs>
  <Slides>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Calibri</vt:lpstr>
      <vt:lpstr>Sabon Next LT</vt:lpstr>
      <vt:lpstr>Custom</vt:lpstr>
      <vt:lpstr>RAILWAY RESERVATION SYSTEM </vt:lpstr>
      <vt:lpstr>agenda</vt:lpstr>
      <vt:lpstr>Introduction  A railway reservation system is a critical component of modern railway operations. </vt:lpstr>
      <vt:lpstr>objective</vt:lpstr>
      <vt:lpstr>PowerPoint Presentation</vt:lpstr>
      <vt:lpstr>SYSTEM ARCHITECTURE</vt:lpstr>
      <vt:lpstr>PowerPoint Presentation</vt:lpstr>
      <vt:lpstr>Program snippet</vt:lpstr>
      <vt:lpstr>  </vt:lpstr>
      <vt:lpstr>PowerPoint Presentation</vt:lpstr>
      <vt:lpstr>PowerPoint Presentation</vt:lpstr>
      <vt:lpstr>Program explanation</vt:lpstr>
      <vt:lpstr>Database management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RESERVATION SYSTEM</dc:title>
  <dc:subject/>
  <dc:creator>Humayun Kabeer</dc:creator>
  <cp:lastModifiedBy>Humayun Kabeer</cp:lastModifiedBy>
  <cp:revision>11</cp:revision>
  <dcterms:created xsi:type="dcterms:W3CDTF">2024-06-25T14:04:45Z</dcterms:created>
  <dcterms:modified xsi:type="dcterms:W3CDTF">2024-06-30T08:47:43Z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